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365" r:id="rId3"/>
    <p:sldId id="366" r:id="rId4"/>
    <p:sldId id="359" r:id="rId5"/>
    <p:sldId id="367" r:id="rId6"/>
    <p:sldId id="368" r:id="rId7"/>
    <p:sldId id="328" r:id="rId8"/>
    <p:sldId id="369" r:id="rId9"/>
    <p:sldId id="370" r:id="rId10"/>
    <p:sldId id="377" r:id="rId11"/>
    <p:sldId id="378" r:id="rId12"/>
    <p:sldId id="380" r:id="rId13"/>
    <p:sldId id="379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71" r:id="rId24"/>
    <p:sldId id="372" r:id="rId25"/>
    <p:sldId id="364" r:id="rId26"/>
    <p:sldId id="373" r:id="rId27"/>
    <p:sldId id="374" r:id="rId28"/>
    <p:sldId id="376" r:id="rId29"/>
    <p:sldId id="390" r:id="rId30"/>
    <p:sldId id="375" r:id="rId31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smtClean="0"/>
              <a:t>Klik for at redigere undertiteltypografien i masteren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99083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30215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2637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230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396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2294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9800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47017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7531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03729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793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B7D8E-2A20-4C0E-991C-872DBB7459A8}" type="datetimeFigureOut">
              <a:rPr lang="da-DK" smtClean="0"/>
              <a:t>19-09-2018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3729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75085" y="1910432"/>
            <a:ext cx="9144000" cy="1542631"/>
          </a:xfrm>
        </p:spPr>
        <p:txBody>
          <a:bodyPr>
            <a:normAutofit/>
          </a:bodyPr>
          <a:lstStyle/>
          <a:p>
            <a:r>
              <a:rPr lang="da-DK" sz="9600" smtClean="0"/>
              <a:t>Recursion</a:t>
            </a:r>
            <a:endParaRPr lang="da-DK" sz="9600"/>
          </a:p>
        </p:txBody>
      </p:sp>
    </p:spTree>
    <p:extLst>
      <p:ext uri="{BB962C8B-B14F-4D97-AF65-F5344CB8AC3E}">
        <p14:creationId xmlns:p14="http://schemas.microsoft.com/office/powerpoint/2010/main" val="120195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2400" b="1" smtClean="0">
                <a:latin typeface="Consolas" panose="020B0609020204030204" pitchFamily="49" charset="0"/>
              </a:rPr>
              <a:t>Factorial(</a:t>
            </a: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sz="2400" b="1" smtClean="0">
                <a:latin typeface="Consolas" panose="020B0609020204030204" pitchFamily="49" charset="0"/>
              </a:rPr>
              <a:t> n)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>
                <a:latin typeface="Consolas" panose="020B0609020204030204" pitchFamily="49" charset="0"/>
              </a:rPr>
              <a:t> </a:t>
            </a:r>
            <a:r>
              <a:rPr lang="en-US" sz="2400" b="1" smtClean="0">
                <a:latin typeface="Consolas" panose="020B0609020204030204" pitchFamily="49" charset="0"/>
              </a:rPr>
              <a:t>   </a:t>
            </a: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2400" b="1" smtClean="0">
                <a:latin typeface="Consolas" panose="020B0609020204030204" pitchFamily="49" charset="0"/>
              </a:rPr>
              <a:t> (n &lt;= 1) ? 1 : (n * Factorial(n – 1));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}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578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2400" b="1" smtClean="0">
                <a:latin typeface="Consolas" panose="020B0609020204030204" pitchFamily="49" charset="0"/>
              </a:rPr>
              <a:t>Factorial(</a:t>
            </a:r>
            <a:r>
              <a:rPr lang="en-US" sz="24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)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>
                <a:latin typeface="Consolas" panose="020B0609020204030204" pitchFamily="49" charset="0"/>
              </a:rPr>
              <a:t> </a:t>
            </a:r>
            <a:r>
              <a:rPr lang="en-US" sz="2400" b="1" smtClean="0">
                <a:latin typeface="Consolas" panose="020B0609020204030204" pitchFamily="49" charset="0"/>
              </a:rPr>
              <a:t>   </a:t>
            </a: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2400" b="1" smtClean="0">
                <a:latin typeface="Consolas" panose="020B0609020204030204" pitchFamily="49" charset="0"/>
              </a:rPr>
              <a:t> (</a:t>
            </a:r>
            <a:r>
              <a:rPr lang="en-US" sz="2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&lt;= 1) ? 1 : (</a:t>
            </a:r>
            <a:r>
              <a:rPr lang="en-US" sz="2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* Factorial(</a:t>
            </a:r>
            <a:r>
              <a:rPr lang="en-US" sz="24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– 1));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}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05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2400" b="1" smtClean="0">
                <a:latin typeface="Consolas" panose="020B0609020204030204" pitchFamily="49" charset="0"/>
              </a:rPr>
              <a:t>Factorial(</a:t>
            </a:r>
            <a:r>
              <a:rPr lang="en-US" sz="24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)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>
                <a:latin typeface="Consolas" panose="020B0609020204030204" pitchFamily="49" charset="0"/>
              </a:rPr>
              <a:t> </a:t>
            </a:r>
            <a:r>
              <a:rPr lang="en-US" sz="2400" b="1" smtClean="0">
                <a:latin typeface="Consolas" panose="020B0609020204030204" pitchFamily="49" charset="0"/>
              </a:rPr>
              <a:t>   </a:t>
            </a: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2400" b="1" smtClean="0">
                <a:latin typeface="Consolas" panose="020B0609020204030204" pitchFamily="49" charset="0"/>
              </a:rPr>
              <a:t> (</a:t>
            </a:r>
            <a:r>
              <a:rPr lang="en-US" sz="2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&lt;= 1) ? 1 : (</a:t>
            </a:r>
            <a:r>
              <a:rPr lang="en-US" sz="2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* Factorial(</a:t>
            </a:r>
            <a:r>
              <a:rPr lang="en-US" sz="24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2400" b="1" smtClean="0">
                <a:latin typeface="Consolas" panose="020B0609020204030204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}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37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1800" b="1" smtClean="0">
                <a:latin typeface="Consolas" panose="020B0609020204030204" pitchFamily="49" charset="0"/>
              </a:rPr>
              <a:t>Factorial(</a:t>
            </a:r>
            <a:r>
              <a:rPr lang="en-US" sz="18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)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>
                <a:latin typeface="Consolas" panose="020B0609020204030204" pitchFamily="49" charset="0"/>
              </a:rPr>
              <a:t> </a:t>
            </a:r>
            <a:r>
              <a:rPr lang="en-US" sz="1800" b="1" smtClean="0">
                <a:latin typeface="Consolas" panose="020B0609020204030204" pitchFamily="49" charset="0"/>
              </a:rPr>
              <a:t>   </a:t>
            </a: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800" b="1" smtClean="0">
                <a:latin typeface="Consolas" panose="020B0609020204030204" pitchFamily="49" charset="0"/>
              </a:rPr>
              <a:t> (</a:t>
            </a:r>
            <a:r>
              <a:rPr lang="en-US" sz="18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 &lt;= 1) ? 1 : (</a:t>
            </a:r>
            <a:r>
              <a:rPr lang="en-US" sz="18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 * (</a:t>
            </a: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800" b="1" smtClean="0">
                <a:latin typeface="Consolas" panose="020B0609020204030204" pitchFamily="49" charset="0"/>
              </a:rPr>
              <a:t> (</a:t>
            </a:r>
            <a:r>
              <a:rPr lang="en-US" sz="18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&lt;= 1) ? 1 : </a:t>
            </a:r>
            <a:r>
              <a:rPr lang="en-US" sz="1800" b="1" smtClean="0">
                <a:latin typeface="Consolas" panose="020B0609020204030204" pitchFamily="49" charset="0"/>
              </a:rPr>
              <a:t>(</a:t>
            </a:r>
            <a:r>
              <a:rPr lang="en-US" sz="18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* </a:t>
            </a:r>
            <a:r>
              <a:rPr lang="en-US" sz="1800" b="1" smtClean="0">
                <a:latin typeface="Consolas" panose="020B0609020204030204" pitchFamily="49" charset="0"/>
              </a:rPr>
              <a:t>Factorial(</a:t>
            </a:r>
            <a:r>
              <a:rPr lang="en-US" sz="18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– 1</a:t>
            </a:r>
            <a:r>
              <a:rPr lang="en-US" sz="1800" b="1" smtClean="0">
                <a:latin typeface="Consolas" panose="020B0609020204030204" pitchFamily="49" charset="0"/>
              </a:rPr>
              <a:t>))));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}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62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1800" b="1" smtClean="0">
                <a:latin typeface="Consolas" panose="020B0609020204030204" pitchFamily="49" charset="0"/>
              </a:rPr>
              <a:t>Factorial(</a:t>
            </a:r>
            <a:r>
              <a:rPr lang="en-US" sz="18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)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>
                <a:latin typeface="Consolas" panose="020B0609020204030204" pitchFamily="49" charset="0"/>
              </a:rPr>
              <a:t> </a:t>
            </a:r>
            <a:r>
              <a:rPr lang="en-US" sz="1800" b="1" smtClean="0">
                <a:latin typeface="Consolas" panose="020B0609020204030204" pitchFamily="49" charset="0"/>
              </a:rPr>
              <a:t>   </a:t>
            </a: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800" b="1" smtClean="0">
                <a:latin typeface="Consolas" panose="020B0609020204030204" pitchFamily="49" charset="0"/>
              </a:rPr>
              <a:t> (</a:t>
            </a:r>
            <a:r>
              <a:rPr lang="en-US" sz="18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 &lt;= 1) ? 1 : (</a:t>
            </a:r>
            <a:r>
              <a:rPr lang="en-US" sz="18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 * (</a:t>
            </a: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800" b="1" smtClean="0">
                <a:latin typeface="Consolas" panose="020B0609020204030204" pitchFamily="49" charset="0"/>
              </a:rPr>
              <a:t> (</a:t>
            </a:r>
            <a:r>
              <a:rPr lang="en-US" sz="18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&lt;= 1) ? 1 : </a:t>
            </a:r>
            <a:r>
              <a:rPr lang="en-US" sz="1800" b="1" smtClean="0">
                <a:latin typeface="Consolas" panose="020B0609020204030204" pitchFamily="49" charset="0"/>
              </a:rPr>
              <a:t>(</a:t>
            </a:r>
            <a:r>
              <a:rPr lang="en-US" sz="18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* </a:t>
            </a:r>
            <a:r>
              <a:rPr lang="en-US" sz="1800" b="1" smtClean="0">
                <a:latin typeface="Consolas" panose="020B0609020204030204" pitchFamily="49" charset="0"/>
              </a:rPr>
              <a:t>Factorial(</a:t>
            </a:r>
            <a:r>
              <a:rPr lang="en-US" sz="1800" b="1">
                <a:solidFill>
                  <a:srgbClr val="00B050"/>
                </a:solidFill>
                <a:latin typeface="Consolas" panose="020B0609020204030204" pitchFamily="49" charset="0"/>
              </a:rPr>
              <a:t>2</a:t>
            </a:r>
            <a:r>
              <a:rPr lang="en-US" sz="1800" b="1" smtClean="0">
                <a:latin typeface="Consolas" panose="020B0609020204030204" pitchFamily="49" charset="0"/>
              </a:rPr>
              <a:t>))));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}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18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1400" b="1" smtClean="0">
                <a:latin typeface="Consolas" panose="020B0609020204030204" pitchFamily="49" charset="0"/>
              </a:rPr>
              <a:t>Factorial(</a:t>
            </a:r>
            <a:r>
              <a:rPr lang="en-US" sz="14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400" b="1" smtClean="0">
                <a:latin typeface="Consolas" panose="020B0609020204030204" pitchFamily="49" charset="0"/>
              </a:rPr>
              <a:t>)</a:t>
            </a:r>
            <a:endParaRPr lang="da-DK" sz="1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>
                <a:latin typeface="Consolas" panose="020B0609020204030204" pitchFamily="49" charset="0"/>
              </a:rPr>
              <a:t> </a:t>
            </a:r>
            <a:r>
              <a:rPr lang="en-US" sz="1400" b="1" smtClean="0">
                <a:latin typeface="Consolas" panose="020B0609020204030204" pitchFamily="49" charset="0"/>
              </a:rPr>
              <a:t>   </a:t>
            </a:r>
            <a:r>
              <a:rPr lang="en-US" sz="1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 smtClean="0">
                <a:latin typeface="Consolas" panose="020B0609020204030204" pitchFamily="49" charset="0"/>
              </a:rPr>
              <a:t> (</a:t>
            </a:r>
            <a:r>
              <a:rPr lang="en-US" sz="1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400" b="1" smtClean="0">
                <a:latin typeface="Consolas" panose="020B0609020204030204" pitchFamily="49" charset="0"/>
              </a:rPr>
              <a:t> &lt;= 1) ? 1 : (</a:t>
            </a:r>
            <a:r>
              <a:rPr lang="en-US" sz="1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400" b="1" smtClean="0">
                <a:latin typeface="Consolas" panose="020B0609020204030204" pitchFamily="49" charset="0"/>
              </a:rPr>
              <a:t> * (</a:t>
            </a:r>
            <a:r>
              <a:rPr lang="en-US" sz="1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 smtClean="0">
                <a:latin typeface="Consolas" panose="020B0609020204030204" pitchFamily="49" charset="0"/>
              </a:rPr>
              <a:t> (</a:t>
            </a:r>
            <a:r>
              <a:rPr lang="en-US" sz="14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400" b="1" smtClean="0">
                <a:latin typeface="Consolas" panose="020B0609020204030204" pitchFamily="49" charset="0"/>
              </a:rPr>
              <a:t> </a:t>
            </a:r>
            <a:r>
              <a:rPr lang="en-US" sz="1400" b="1">
                <a:latin typeface="Consolas" panose="020B0609020204030204" pitchFamily="49" charset="0"/>
              </a:rPr>
              <a:t>&lt;= 1) ? 1 : </a:t>
            </a:r>
            <a:r>
              <a:rPr lang="en-US" sz="1400" b="1" smtClean="0">
                <a:latin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400" b="1" smtClean="0">
                <a:latin typeface="Consolas" panose="020B0609020204030204" pitchFamily="49" charset="0"/>
              </a:rPr>
              <a:t> </a:t>
            </a:r>
            <a:r>
              <a:rPr lang="en-US" sz="1400" b="1">
                <a:latin typeface="Consolas" panose="020B0609020204030204" pitchFamily="49" charset="0"/>
              </a:rPr>
              <a:t>* </a:t>
            </a:r>
            <a:r>
              <a:rPr lang="en-US" sz="1400" b="1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>
                <a:latin typeface="Consolas" panose="020B0609020204030204" pitchFamily="49" charset="0"/>
              </a:rPr>
              <a:t> </a:t>
            </a:r>
            <a:r>
              <a:rPr lang="en-US" sz="1400" b="1" smtClean="0">
                <a:latin typeface="Consolas" panose="020B0609020204030204" pitchFamily="49" charset="0"/>
              </a:rPr>
              <a:t>(</a:t>
            </a:r>
            <a:r>
              <a:rPr lang="en-US" sz="1400" b="1">
                <a:solidFill>
                  <a:srgbClr val="00B050"/>
                </a:solidFill>
                <a:latin typeface="Consolas" panose="020B0609020204030204" pitchFamily="49" charset="0"/>
              </a:rPr>
              <a:t>2</a:t>
            </a:r>
            <a:r>
              <a:rPr lang="en-US" sz="1400" b="1" smtClean="0">
                <a:latin typeface="Consolas" panose="020B0609020204030204" pitchFamily="49" charset="0"/>
              </a:rPr>
              <a:t> </a:t>
            </a:r>
            <a:r>
              <a:rPr lang="en-US" sz="1400" b="1">
                <a:latin typeface="Consolas" panose="020B0609020204030204" pitchFamily="49" charset="0"/>
              </a:rPr>
              <a:t>&lt;= 1) ? 1 : </a:t>
            </a:r>
            <a:r>
              <a:rPr lang="en-US" sz="1400" b="1" smtClean="0">
                <a:latin typeface="Consolas" panose="020B0609020204030204" pitchFamily="49" charset="0"/>
              </a:rPr>
              <a:t>(</a:t>
            </a:r>
            <a:r>
              <a:rPr lang="en-US" sz="1400" b="1">
                <a:solidFill>
                  <a:srgbClr val="00B050"/>
                </a:solidFill>
                <a:latin typeface="Consolas" panose="020B0609020204030204" pitchFamily="49" charset="0"/>
              </a:rPr>
              <a:t>2</a:t>
            </a:r>
            <a:r>
              <a:rPr lang="en-US" sz="1400" b="1" smtClean="0">
                <a:latin typeface="Consolas" panose="020B0609020204030204" pitchFamily="49" charset="0"/>
              </a:rPr>
              <a:t> </a:t>
            </a:r>
            <a:r>
              <a:rPr lang="en-US" sz="1400" b="1">
                <a:latin typeface="Consolas" panose="020B0609020204030204" pitchFamily="49" charset="0"/>
              </a:rPr>
              <a:t>* </a:t>
            </a:r>
            <a:r>
              <a:rPr lang="en-US" sz="1400" b="1" smtClean="0">
                <a:latin typeface="Consolas" panose="020B0609020204030204" pitchFamily="49" charset="0"/>
              </a:rPr>
              <a:t>Factorial(</a:t>
            </a:r>
            <a:r>
              <a:rPr lang="en-US" sz="1400" b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1400" b="1" smtClean="0">
                <a:latin typeface="Consolas" panose="020B0609020204030204" pitchFamily="49" charset="0"/>
              </a:rPr>
              <a:t>)))));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smtClean="0">
                <a:latin typeface="Consolas" panose="020B0609020204030204" pitchFamily="49" charset="0"/>
              </a:rPr>
              <a:t>}</a:t>
            </a:r>
            <a:endParaRPr lang="da-DK" sz="1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842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1400" b="1" smtClean="0">
                <a:latin typeface="Consolas" panose="020B0609020204030204" pitchFamily="49" charset="0"/>
              </a:rPr>
              <a:t>Factorial(</a:t>
            </a:r>
            <a:r>
              <a:rPr lang="en-US" sz="14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400" b="1" smtClean="0">
                <a:latin typeface="Consolas" panose="020B0609020204030204" pitchFamily="49" charset="0"/>
              </a:rPr>
              <a:t>)</a:t>
            </a:r>
            <a:endParaRPr lang="da-DK" sz="1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>
                <a:latin typeface="Consolas" panose="020B0609020204030204" pitchFamily="49" charset="0"/>
              </a:rPr>
              <a:t> </a:t>
            </a:r>
            <a:r>
              <a:rPr lang="en-US" sz="1400" b="1" smtClean="0">
                <a:latin typeface="Consolas" panose="020B0609020204030204" pitchFamily="49" charset="0"/>
              </a:rPr>
              <a:t>   </a:t>
            </a:r>
            <a:r>
              <a:rPr lang="en-US" sz="1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 smtClean="0">
                <a:latin typeface="Consolas" panose="020B0609020204030204" pitchFamily="49" charset="0"/>
              </a:rPr>
              <a:t> (</a:t>
            </a:r>
            <a:r>
              <a:rPr lang="en-US" sz="1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400" b="1" smtClean="0">
                <a:latin typeface="Consolas" panose="020B0609020204030204" pitchFamily="49" charset="0"/>
              </a:rPr>
              <a:t> &lt;= 1) ? 1 : (</a:t>
            </a:r>
            <a:r>
              <a:rPr lang="en-US" sz="1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400" b="1" smtClean="0">
                <a:latin typeface="Consolas" panose="020B0609020204030204" pitchFamily="49" charset="0"/>
              </a:rPr>
              <a:t> * (</a:t>
            </a:r>
            <a:r>
              <a:rPr lang="en-US" sz="1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 smtClean="0">
                <a:latin typeface="Consolas" panose="020B0609020204030204" pitchFamily="49" charset="0"/>
              </a:rPr>
              <a:t> (</a:t>
            </a:r>
            <a:r>
              <a:rPr lang="en-US" sz="14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400" b="1" smtClean="0">
                <a:latin typeface="Consolas" panose="020B0609020204030204" pitchFamily="49" charset="0"/>
              </a:rPr>
              <a:t> </a:t>
            </a:r>
            <a:r>
              <a:rPr lang="en-US" sz="1400" b="1">
                <a:latin typeface="Consolas" panose="020B0609020204030204" pitchFamily="49" charset="0"/>
              </a:rPr>
              <a:t>&lt;= 1) ? 1 : </a:t>
            </a:r>
            <a:r>
              <a:rPr lang="en-US" sz="1400" b="1" smtClean="0">
                <a:latin typeface="Consolas" panose="020B0609020204030204" pitchFamily="49" charset="0"/>
              </a:rPr>
              <a:t>(</a:t>
            </a:r>
            <a:r>
              <a:rPr lang="en-US" sz="14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400" b="1" smtClean="0">
                <a:latin typeface="Consolas" panose="020B0609020204030204" pitchFamily="49" charset="0"/>
              </a:rPr>
              <a:t> </a:t>
            </a:r>
            <a:r>
              <a:rPr lang="en-US" sz="1400" b="1">
                <a:latin typeface="Consolas" panose="020B0609020204030204" pitchFamily="49" charset="0"/>
              </a:rPr>
              <a:t>* </a:t>
            </a:r>
            <a:r>
              <a:rPr lang="en-US" sz="1400" b="1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>
                <a:latin typeface="Consolas" panose="020B0609020204030204" pitchFamily="49" charset="0"/>
              </a:rPr>
              <a:t> </a:t>
            </a:r>
            <a:r>
              <a:rPr lang="en-US" sz="1400" b="1" smtClean="0">
                <a:latin typeface="Consolas" panose="020B0609020204030204" pitchFamily="49" charset="0"/>
              </a:rPr>
              <a:t>(</a:t>
            </a:r>
            <a:r>
              <a:rPr lang="en-US" sz="1400" b="1">
                <a:solidFill>
                  <a:srgbClr val="00B050"/>
                </a:solidFill>
                <a:latin typeface="Consolas" panose="020B0609020204030204" pitchFamily="49" charset="0"/>
              </a:rPr>
              <a:t>2</a:t>
            </a:r>
            <a:r>
              <a:rPr lang="en-US" sz="1400" b="1" smtClean="0">
                <a:latin typeface="Consolas" panose="020B0609020204030204" pitchFamily="49" charset="0"/>
              </a:rPr>
              <a:t> </a:t>
            </a:r>
            <a:r>
              <a:rPr lang="en-US" sz="1400" b="1">
                <a:latin typeface="Consolas" panose="020B0609020204030204" pitchFamily="49" charset="0"/>
              </a:rPr>
              <a:t>&lt;= 1) ? 1 : </a:t>
            </a:r>
            <a:r>
              <a:rPr lang="en-US" sz="1400" b="1" smtClean="0">
                <a:latin typeface="Consolas" panose="020B0609020204030204" pitchFamily="49" charset="0"/>
              </a:rPr>
              <a:t>(</a:t>
            </a:r>
            <a:r>
              <a:rPr lang="en-US" sz="1400" b="1">
                <a:solidFill>
                  <a:srgbClr val="00B050"/>
                </a:solidFill>
                <a:latin typeface="Consolas" panose="020B0609020204030204" pitchFamily="49" charset="0"/>
              </a:rPr>
              <a:t>2</a:t>
            </a:r>
            <a:r>
              <a:rPr lang="en-US" sz="1400" b="1" smtClean="0">
                <a:latin typeface="Consolas" panose="020B0609020204030204" pitchFamily="49" charset="0"/>
              </a:rPr>
              <a:t> </a:t>
            </a:r>
            <a:r>
              <a:rPr lang="en-US" sz="1400" b="1">
                <a:latin typeface="Consolas" panose="020B0609020204030204" pitchFamily="49" charset="0"/>
              </a:rPr>
              <a:t>* 1</a:t>
            </a:r>
            <a:r>
              <a:rPr lang="en-US" sz="1400" b="1" smtClean="0">
                <a:latin typeface="Consolas" panose="020B0609020204030204" pitchFamily="49" charset="0"/>
              </a:rPr>
              <a:t>))));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smtClean="0">
                <a:latin typeface="Consolas" panose="020B0609020204030204" pitchFamily="49" charset="0"/>
              </a:rPr>
              <a:t>}</a:t>
            </a:r>
            <a:endParaRPr lang="da-DK" sz="1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61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1800" b="1" smtClean="0">
                <a:latin typeface="Consolas" panose="020B0609020204030204" pitchFamily="49" charset="0"/>
              </a:rPr>
              <a:t>Factorial(</a:t>
            </a:r>
            <a:r>
              <a:rPr lang="en-US" sz="18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)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>
                <a:latin typeface="Consolas" panose="020B0609020204030204" pitchFamily="49" charset="0"/>
              </a:rPr>
              <a:t> </a:t>
            </a:r>
            <a:r>
              <a:rPr lang="en-US" sz="1800" b="1" smtClean="0">
                <a:latin typeface="Consolas" panose="020B0609020204030204" pitchFamily="49" charset="0"/>
              </a:rPr>
              <a:t>   </a:t>
            </a: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800" b="1" smtClean="0">
                <a:latin typeface="Consolas" panose="020B0609020204030204" pitchFamily="49" charset="0"/>
              </a:rPr>
              <a:t> (</a:t>
            </a:r>
            <a:r>
              <a:rPr lang="en-US" sz="18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 &lt;= 1) ? 1 : (</a:t>
            </a:r>
            <a:r>
              <a:rPr lang="en-US" sz="18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 * (</a:t>
            </a: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800" b="1" smtClean="0">
                <a:latin typeface="Consolas" panose="020B0609020204030204" pitchFamily="49" charset="0"/>
              </a:rPr>
              <a:t> (</a:t>
            </a:r>
            <a:r>
              <a:rPr lang="en-US" sz="18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&lt;= 1) ? 1 : </a:t>
            </a:r>
            <a:r>
              <a:rPr lang="en-US" sz="1800" b="1" smtClean="0">
                <a:latin typeface="Consolas" panose="020B0609020204030204" pitchFamily="49" charset="0"/>
              </a:rPr>
              <a:t>(</a:t>
            </a:r>
            <a:r>
              <a:rPr lang="en-US" sz="18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* </a:t>
            </a:r>
            <a:r>
              <a:rPr lang="en-US" sz="1800" b="1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800" b="1">
                <a:latin typeface="Consolas" panose="020B0609020204030204" pitchFamily="49" charset="0"/>
              </a:rPr>
              <a:t> </a:t>
            </a:r>
            <a:r>
              <a:rPr lang="en-US" sz="1800" b="1" smtClean="0">
                <a:latin typeface="Consolas" panose="020B0609020204030204" pitchFamily="49" charset="0"/>
              </a:rPr>
              <a:t>(</a:t>
            </a:r>
            <a:r>
              <a:rPr lang="en-US" sz="1800" b="1">
                <a:solidFill>
                  <a:srgbClr val="00B050"/>
                </a:solidFill>
                <a:latin typeface="Consolas" panose="020B0609020204030204" pitchFamily="49" charset="0"/>
              </a:rPr>
              <a:t>2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&lt;= 1) ? 1 : </a:t>
            </a:r>
            <a:r>
              <a:rPr lang="en-US" sz="1800" b="1" smtClean="0">
                <a:latin typeface="Consolas" panose="020B0609020204030204" pitchFamily="49" charset="0"/>
              </a:rPr>
              <a:t>2)));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}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86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1800" b="1" smtClean="0">
                <a:latin typeface="Consolas" panose="020B0609020204030204" pitchFamily="49" charset="0"/>
              </a:rPr>
              <a:t>Factorial(</a:t>
            </a:r>
            <a:r>
              <a:rPr lang="en-US" sz="18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)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>
                <a:latin typeface="Consolas" panose="020B0609020204030204" pitchFamily="49" charset="0"/>
              </a:rPr>
              <a:t> </a:t>
            </a:r>
            <a:r>
              <a:rPr lang="en-US" sz="1800" b="1" smtClean="0">
                <a:latin typeface="Consolas" panose="020B0609020204030204" pitchFamily="49" charset="0"/>
              </a:rPr>
              <a:t>   </a:t>
            </a: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800" b="1" smtClean="0">
                <a:latin typeface="Consolas" panose="020B0609020204030204" pitchFamily="49" charset="0"/>
              </a:rPr>
              <a:t> (</a:t>
            </a:r>
            <a:r>
              <a:rPr lang="en-US" sz="18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 &lt;= 1) ? 1 : (</a:t>
            </a:r>
            <a:r>
              <a:rPr lang="en-US" sz="18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1800" b="1" smtClean="0">
                <a:latin typeface="Consolas" panose="020B0609020204030204" pitchFamily="49" charset="0"/>
              </a:rPr>
              <a:t> * (</a:t>
            </a: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1800" b="1" smtClean="0">
                <a:latin typeface="Consolas" panose="020B0609020204030204" pitchFamily="49" charset="0"/>
              </a:rPr>
              <a:t> (</a:t>
            </a:r>
            <a:r>
              <a:rPr lang="en-US" sz="18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&lt;= 1) ? 1 : </a:t>
            </a:r>
            <a:r>
              <a:rPr lang="en-US" sz="1800" b="1" smtClean="0">
                <a:latin typeface="Consolas" panose="020B0609020204030204" pitchFamily="49" charset="0"/>
              </a:rPr>
              <a:t>(</a:t>
            </a:r>
            <a:r>
              <a:rPr lang="en-US" sz="18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* </a:t>
            </a:r>
            <a:r>
              <a:rPr lang="en-US" sz="1800" b="1" smtClean="0">
                <a:latin typeface="Consolas" panose="020B0609020204030204" pitchFamily="49" charset="0"/>
              </a:rPr>
              <a:t>2)));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}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88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2400" b="1" smtClean="0">
                <a:latin typeface="Consolas" panose="020B0609020204030204" pitchFamily="49" charset="0"/>
              </a:rPr>
              <a:t>Factorial(</a:t>
            </a:r>
            <a:r>
              <a:rPr lang="en-US" sz="24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)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>
                <a:latin typeface="Consolas" panose="020B0609020204030204" pitchFamily="49" charset="0"/>
              </a:rPr>
              <a:t> </a:t>
            </a:r>
            <a:r>
              <a:rPr lang="en-US" sz="2400" b="1" smtClean="0">
                <a:latin typeface="Consolas" panose="020B0609020204030204" pitchFamily="49" charset="0"/>
              </a:rPr>
              <a:t>   </a:t>
            </a: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2400" b="1" smtClean="0">
                <a:latin typeface="Consolas" panose="020B0609020204030204" pitchFamily="49" charset="0"/>
              </a:rPr>
              <a:t> (</a:t>
            </a:r>
            <a:r>
              <a:rPr lang="en-US" sz="2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&lt;= 1) ? 1 : (</a:t>
            </a:r>
            <a:r>
              <a:rPr lang="en-US" sz="2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* (</a:t>
            </a: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2400" b="1" smtClean="0">
                <a:latin typeface="Consolas" panose="020B0609020204030204" pitchFamily="49" charset="0"/>
              </a:rPr>
              <a:t> (</a:t>
            </a:r>
            <a:r>
              <a:rPr lang="en-US" sz="2400" b="1" smtClean="0">
                <a:solidFill>
                  <a:srgbClr val="00B0F0"/>
                </a:solidFill>
                <a:latin typeface="Consolas" panose="020B0609020204030204" pitchFamily="49" charset="0"/>
              </a:rPr>
              <a:t>3</a:t>
            </a:r>
            <a:r>
              <a:rPr lang="en-US" sz="2400" b="1" smtClean="0">
                <a:latin typeface="Consolas" panose="020B0609020204030204" pitchFamily="49" charset="0"/>
              </a:rPr>
              <a:t> </a:t>
            </a:r>
            <a:r>
              <a:rPr lang="en-US" sz="2400" b="1">
                <a:latin typeface="Consolas" panose="020B0609020204030204" pitchFamily="49" charset="0"/>
              </a:rPr>
              <a:t>&lt;= 1) ? 1 : </a:t>
            </a:r>
            <a:r>
              <a:rPr lang="en-US" sz="2400" b="1" smtClean="0">
                <a:latin typeface="Consolas" panose="020B0609020204030204" pitchFamily="49" charset="0"/>
              </a:rPr>
              <a:t>6));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}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8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965" y="503572"/>
            <a:ext cx="5970446" cy="3749592"/>
          </a:xfrm>
          <a:prstGeom prst="rect">
            <a:avLst/>
          </a:prstGeom>
        </p:spPr>
      </p:pic>
      <p:pic>
        <p:nvPicPr>
          <p:cNvPr id="1026" name="Picture 2" descr="Image result for oh i get it its very clever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38" y="3719596"/>
            <a:ext cx="476250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9655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2400" b="1" smtClean="0">
                <a:latin typeface="Consolas" panose="020B0609020204030204" pitchFamily="49" charset="0"/>
              </a:rPr>
              <a:t>Factorial(</a:t>
            </a:r>
            <a:r>
              <a:rPr lang="en-US" sz="24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)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>
                <a:latin typeface="Consolas" panose="020B0609020204030204" pitchFamily="49" charset="0"/>
              </a:rPr>
              <a:t> </a:t>
            </a:r>
            <a:r>
              <a:rPr lang="en-US" sz="2400" b="1" smtClean="0">
                <a:latin typeface="Consolas" panose="020B0609020204030204" pitchFamily="49" charset="0"/>
              </a:rPr>
              <a:t>   </a:t>
            </a: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2400" b="1" smtClean="0">
                <a:latin typeface="Consolas" panose="020B0609020204030204" pitchFamily="49" charset="0"/>
              </a:rPr>
              <a:t> (</a:t>
            </a:r>
            <a:r>
              <a:rPr lang="en-US" sz="2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&lt;= 1) ? 1 : (</a:t>
            </a:r>
            <a:r>
              <a:rPr lang="en-US" sz="2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* 6));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}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34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2400" b="1" smtClean="0">
                <a:latin typeface="Consolas" panose="020B0609020204030204" pitchFamily="49" charset="0"/>
              </a:rPr>
              <a:t>Factorial(</a:t>
            </a:r>
            <a:r>
              <a:rPr lang="en-US" sz="24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)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>
                <a:latin typeface="Consolas" panose="020B0609020204030204" pitchFamily="49" charset="0"/>
              </a:rPr>
              <a:t> </a:t>
            </a:r>
            <a:r>
              <a:rPr lang="en-US" sz="2400" b="1" smtClean="0">
                <a:latin typeface="Consolas" panose="020B0609020204030204" pitchFamily="49" charset="0"/>
              </a:rPr>
              <a:t>   </a:t>
            </a: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2400" b="1" smtClean="0">
                <a:latin typeface="Consolas" panose="020B0609020204030204" pitchFamily="49" charset="0"/>
              </a:rPr>
              <a:t> (</a:t>
            </a:r>
            <a:r>
              <a:rPr lang="en-US" sz="2400" b="1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 &lt;= 1) ? 1 : 24);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}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47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2400" b="1" smtClean="0">
                <a:latin typeface="Consolas" panose="020B0609020204030204" pitchFamily="49" charset="0"/>
              </a:rPr>
              <a:t>Factorial(</a:t>
            </a:r>
            <a:r>
              <a:rPr lang="en-US" sz="2400" b="1" smtClean="0">
                <a:solidFill>
                  <a:srgbClr val="FF0000"/>
                </a:solidFill>
                <a:latin typeface="Consolas" panose="020B0609020204030204" pitchFamily="49" charset="0"/>
              </a:rPr>
              <a:t>4</a:t>
            </a:r>
            <a:r>
              <a:rPr lang="en-US" sz="2400" b="1" smtClean="0">
                <a:latin typeface="Consolas" panose="020B0609020204030204" pitchFamily="49" charset="0"/>
              </a:rPr>
              <a:t>)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>
                <a:latin typeface="Consolas" panose="020B0609020204030204" pitchFamily="49" charset="0"/>
              </a:rPr>
              <a:t> </a:t>
            </a:r>
            <a:r>
              <a:rPr lang="en-US" sz="2400" b="1" smtClean="0">
                <a:latin typeface="Consolas" panose="020B0609020204030204" pitchFamily="49" charset="0"/>
              </a:rPr>
              <a:t>   </a:t>
            </a:r>
            <a:r>
              <a:rPr lang="en-US" sz="24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2400" b="1" smtClean="0">
                <a:latin typeface="Consolas" panose="020B0609020204030204" pitchFamily="49" charset="0"/>
              </a:rPr>
              <a:t> 24;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smtClean="0">
                <a:latin typeface="Consolas" panose="020B0609020204030204" pitchFamily="49" charset="0"/>
              </a:rPr>
              <a:t>}</a:t>
            </a:r>
            <a:endParaRPr lang="da-DK" sz="24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126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 descr="Billedresultat for towers of hanoi onlin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524" y="1434300"/>
            <a:ext cx="8161776" cy="360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10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70795" cy="1325563"/>
          </a:xfrm>
        </p:spPr>
        <p:txBody>
          <a:bodyPr/>
          <a:lstStyle/>
          <a:p>
            <a:r>
              <a:rPr lang="da-DK" b="1" smtClean="0"/>
              <a:t>Parts of a Recursive definition (Towers of Hanoi)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9112624" cy="4351338"/>
          </a:xfrm>
        </p:spPr>
        <p:txBody>
          <a:bodyPr/>
          <a:lstStyle/>
          <a:p>
            <a:pPr lvl="0"/>
            <a:r>
              <a:rPr lang="en-US" b="1"/>
              <a:t>A trivial case</a:t>
            </a:r>
            <a:r>
              <a:rPr lang="en-US"/>
              <a:t>: </a:t>
            </a:r>
            <a:r>
              <a:rPr lang="en-US" b="1"/>
              <a:t>n</a:t>
            </a:r>
            <a:r>
              <a:rPr lang="en-US"/>
              <a:t> = 0, no disks to move.</a:t>
            </a:r>
            <a:endParaRPr lang="da-DK"/>
          </a:p>
          <a:p>
            <a:pPr lvl="0"/>
            <a:r>
              <a:rPr lang="en-US" b="1"/>
              <a:t>A division strategy</a:t>
            </a:r>
            <a:r>
              <a:rPr lang="en-US" smtClean="0"/>
              <a:t>:</a:t>
            </a:r>
            <a:endParaRPr lang="da-DK"/>
          </a:p>
          <a:p>
            <a:pPr lvl="1"/>
            <a:r>
              <a:rPr lang="en-US"/>
              <a:t>Move (</a:t>
            </a:r>
            <a:r>
              <a:rPr lang="en-US" b="1"/>
              <a:t>n</a:t>
            </a:r>
            <a:r>
              <a:rPr lang="en-US"/>
              <a:t> – 1) disks from A to B</a:t>
            </a:r>
            <a:endParaRPr lang="da-DK"/>
          </a:p>
          <a:p>
            <a:pPr lvl="1"/>
            <a:r>
              <a:rPr lang="en-US"/>
              <a:t>Move disk </a:t>
            </a:r>
            <a:r>
              <a:rPr lang="en-US" b="1"/>
              <a:t>n</a:t>
            </a:r>
            <a:r>
              <a:rPr lang="en-US"/>
              <a:t> from A to C</a:t>
            </a:r>
            <a:endParaRPr lang="da-DK"/>
          </a:p>
          <a:p>
            <a:pPr lvl="1"/>
            <a:r>
              <a:rPr lang="en-US"/>
              <a:t>Move (</a:t>
            </a:r>
            <a:r>
              <a:rPr lang="en-US" b="1"/>
              <a:t>n</a:t>
            </a:r>
            <a:r>
              <a:rPr lang="en-US"/>
              <a:t> – 1) disks from B from C</a:t>
            </a:r>
            <a:endParaRPr lang="da-DK"/>
          </a:p>
          <a:p>
            <a:pPr lvl="0"/>
            <a:r>
              <a:rPr lang="en-US" b="1"/>
              <a:t>A combination strategy</a:t>
            </a:r>
            <a:r>
              <a:rPr lang="en-US"/>
              <a:t>: The three steps in combination solves the original problem for </a:t>
            </a:r>
            <a:r>
              <a:rPr lang="en-US" b="1"/>
              <a:t>n</a:t>
            </a:r>
            <a:r>
              <a:rPr lang="en-US"/>
              <a:t> disks.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1490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58520" y="765387"/>
            <a:ext cx="10515600" cy="5411576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US" sz="1800" b="1">
                <a:solidFill>
                  <a:srgbClr val="0070C0"/>
                </a:solidFill>
                <a:latin typeface="Consolas" panose="020B0609020204030204" pitchFamily="49" charset="0"/>
              </a:rPr>
              <a:t>void </a:t>
            </a:r>
            <a:r>
              <a:rPr lang="en-US" sz="1800" b="1">
                <a:latin typeface="Consolas" panose="020B0609020204030204" pitchFamily="49" charset="0"/>
              </a:rPr>
              <a:t>TowersOfHanoi(</a:t>
            </a:r>
            <a:r>
              <a:rPr lang="en-US" sz="1800" b="1">
                <a:solidFill>
                  <a:srgbClr val="0070C0"/>
                </a:solidFill>
                <a:latin typeface="Consolas" panose="020B0609020204030204" pitchFamily="49" charset="0"/>
              </a:rPr>
              <a:t>string</a:t>
            </a:r>
            <a:r>
              <a:rPr lang="en-US" sz="1800" b="1">
                <a:latin typeface="Consolas" panose="020B0609020204030204" pitchFamily="49" charset="0"/>
              </a:rPr>
              <a:t> </a:t>
            </a:r>
            <a:r>
              <a:rPr lang="en-US" sz="1800" b="1" smtClean="0">
                <a:latin typeface="Consolas" panose="020B0609020204030204" pitchFamily="49" charset="0"/>
              </a:rPr>
              <a:t>source</a:t>
            </a:r>
            <a:r>
              <a:rPr lang="en-US" sz="1800" b="1" smtClean="0">
                <a:latin typeface="Consolas" panose="020B0609020204030204" pitchFamily="49" charset="0"/>
              </a:rPr>
              <a:t>, </a:t>
            </a:r>
            <a:r>
              <a:rPr lang="en-US" sz="1800" b="1">
                <a:solidFill>
                  <a:srgbClr val="0070C0"/>
                </a:solidFill>
                <a:latin typeface="Consolas" panose="020B0609020204030204" pitchFamily="49" charset="0"/>
              </a:rPr>
              <a:t>string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 smtClean="0">
                <a:latin typeface="Consolas" panose="020B0609020204030204" pitchFamily="49" charset="0"/>
              </a:rPr>
              <a:t>extra, </a:t>
            </a:r>
            <a:r>
              <a:rPr lang="en-US" sz="1800" b="1">
                <a:solidFill>
                  <a:srgbClr val="0070C0"/>
                </a:solidFill>
                <a:latin typeface="Consolas" panose="020B0609020204030204" pitchFamily="49" charset="0"/>
              </a:rPr>
              <a:t>string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 smtClean="0">
                <a:latin typeface="Consolas" panose="020B0609020204030204" pitchFamily="49" charset="0"/>
              </a:rPr>
              <a:t>target, </a:t>
            </a:r>
            <a:r>
              <a:rPr lang="en-US" sz="1800" b="1" smtClean="0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n)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>
                <a:latin typeface="Consolas" panose="020B0609020204030204" pitchFamily="49" charset="0"/>
              </a:rPr>
              <a:t>{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    </a:t>
            </a:r>
            <a:r>
              <a:rPr lang="en-US" sz="1800" b="1">
                <a:solidFill>
                  <a:srgbClr val="0070C0"/>
                </a:solidFill>
                <a:latin typeface="Consolas" panose="020B0609020204030204" pitchFamily="49" charset="0"/>
              </a:rPr>
              <a:t>if</a:t>
            </a: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(n &gt; 0)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    {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 </a:t>
            </a:r>
            <a:r>
              <a:rPr lang="en-US" sz="1800" b="1">
                <a:latin typeface="Consolas" panose="020B0609020204030204" pitchFamily="49" charset="0"/>
              </a:rPr>
              <a:t>       TowersOfHanoi(source</a:t>
            </a:r>
            <a:r>
              <a:rPr lang="en-US" sz="1800" b="1">
                <a:latin typeface="Consolas" panose="020B0609020204030204" pitchFamily="49" charset="0"/>
              </a:rPr>
              <a:t>, </a:t>
            </a:r>
            <a:r>
              <a:rPr lang="en-US" sz="1800" b="1">
                <a:latin typeface="Consolas" panose="020B0609020204030204" pitchFamily="49" charset="0"/>
              </a:rPr>
              <a:t>target, extra, </a:t>
            </a:r>
            <a:r>
              <a:rPr lang="en-US" sz="1800" b="1">
                <a:latin typeface="Consolas" panose="020B0609020204030204" pitchFamily="49" charset="0"/>
              </a:rPr>
              <a:t>n - 1);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        </a:t>
            </a:r>
            <a:r>
              <a:rPr lang="en-US" sz="1800" b="1">
                <a:latin typeface="Consolas" panose="020B0609020204030204" pitchFamily="49" charset="0"/>
              </a:rPr>
              <a:t>Console.WriteLine</a:t>
            </a:r>
            <a:r>
              <a:rPr lang="en-US" sz="1800" b="1">
                <a:latin typeface="Consolas" panose="020B0609020204030204" pitchFamily="49" charset="0"/>
              </a:rPr>
              <a:t> (</a:t>
            </a:r>
            <a:r>
              <a:rPr lang="en-US" sz="1800" b="1">
                <a:solidFill>
                  <a:srgbClr val="C00000"/>
                </a:solidFill>
                <a:latin typeface="Consolas" panose="020B0609020204030204" pitchFamily="49" charset="0"/>
              </a:rPr>
              <a:t>$"Move disk </a:t>
            </a:r>
            <a:r>
              <a:rPr lang="en-US" sz="1800" b="1">
                <a:latin typeface="Consolas" panose="020B0609020204030204" pitchFamily="49" charset="0"/>
              </a:rPr>
              <a:t>{n}</a:t>
            </a:r>
            <a:r>
              <a:rPr lang="en-US" sz="1800" b="1">
                <a:solidFill>
                  <a:srgbClr val="C00000"/>
                </a:solidFill>
                <a:latin typeface="Consolas" panose="020B0609020204030204" pitchFamily="49" charset="0"/>
              </a:rPr>
              <a:t>: </a:t>
            </a:r>
            <a:r>
              <a:rPr lang="en-US" sz="1800" b="1">
                <a:latin typeface="Consolas" panose="020B0609020204030204" pitchFamily="49" charset="0"/>
              </a:rPr>
              <a:t>{source}</a:t>
            </a:r>
            <a:r>
              <a:rPr lang="en-US" sz="1800" b="1">
                <a:solidFill>
                  <a:srgbClr val="C00000"/>
                </a:solidFill>
                <a:latin typeface="Consolas" panose="020B0609020204030204" pitchFamily="49" charset="0"/>
              </a:rPr>
              <a:t>-&gt;</a:t>
            </a:r>
            <a:r>
              <a:rPr lang="en-US" sz="1800" b="1">
                <a:latin typeface="Consolas" panose="020B0609020204030204" pitchFamily="49" charset="0"/>
              </a:rPr>
              <a:t>{target}</a:t>
            </a:r>
            <a:r>
              <a:rPr lang="en-US" sz="1800" b="1">
                <a:solidFill>
                  <a:srgbClr val="C00000"/>
                </a:solidFill>
                <a:latin typeface="Consolas" panose="020B0609020204030204" pitchFamily="49" charset="0"/>
              </a:rPr>
              <a:t>"</a:t>
            </a:r>
            <a:r>
              <a:rPr lang="en-US" sz="1800" b="1">
                <a:latin typeface="Consolas" panose="020B0609020204030204" pitchFamily="49" charset="0"/>
              </a:rPr>
              <a:t>);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        </a:t>
            </a:r>
            <a:r>
              <a:rPr lang="en-US" sz="1800" b="1">
                <a:latin typeface="Consolas" panose="020B0609020204030204" pitchFamily="49" charset="0"/>
              </a:rPr>
              <a:t>TowersOfHanoi(extra, source</a:t>
            </a:r>
            <a:r>
              <a:rPr lang="en-US" sz="1800" b="1">
                <a:latin typeface="Consolas" panose="020B0609020204030204" pitchFamily="49" charset="0"/>
              </a:rPr>
              <a:t>, </a:t>
            </a:r>
            <a:r>
              <a:rPr lang="en-US" sz="1800" b="1">
                <a:latin typeface="Consolas" panose="020B0609020204030204" pitchFamily="49" charset="0"/>
              </a:rPr>
              <a:t>target, </a:t>
            </a:r>
            <a:r>
              <a:rPr lang="en-US" sz="1800" b="1">
                <a:latin typeface="Consolas" panose="020B0609020204030204" pitchFamily="49" charset="0"/>
              </a:rPr>
              <a:t>n - 1);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 smtClean="0">
                <a:latin typeface="Consolas" panose="020B0609020204030204" pitchFamily="49" charset="0"/>
              </a:rPr>
              <a:t>    }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b="1">
                <a:latin typeface="Consolas" panose="020B0609020204030204" pitchFamily="49" charset="0"/>
              </a:rPr>
              <a:t>}</a:t>
            </a:r>
            <a:endParaRPr lang="da-DK" sz="18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14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14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62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Fibonacci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8366312" cy="4351338"/>
          </a:xfrm>
        </p:spPr>
        <p:txBody>
          <a:bodyPr/>
          <a:lstStyle/>
          <a:p>
            <a:r>
              <a:rPr lang="da-DK" b="1" smtClean="0"/>
              <a:t>Fibonacci</a:t>
            </a:r>
            <a:r>
              <a:rPr lang="da-DK" smtClean="0"/>
              <a:t>(1) = 1</a:t>
            </a:r>
          </a:p>
          <a:p>
            <a:r>
              <a:rPr lang="da-DK" b="1" smtClean="0"/>
              <a:t>Fibonacci</a:t>
            </a:r>
            <a:r>
              <a:rPr lang="da-DK" smtClean="0"/>
              <a:t>(2) </a:t>
            </a:r>
            <a:r>
              <a:rPr lang="da-DK"/>
              <a:t>= 1</a:t>
            </a:r>
          </a:p>
          <a:p>
            <a:r>
              <a:rPr lang="da-DK" b="1"/>
              <a:t>Fibonacci</a:t>
            </a:r>
            <a:r>
              <a:rPr lang="da-DK" smtClean="0"/>
              <a:t>(</a:t>
            </a:r>
            <a:r>
              <a:rPr lang="da-DK" b="1" smtClean="0"/>
              <a:t>n</a:t>
            </a:r>
            <a:r>
              <a:rPr lang="da-DK" smtClean="0"/>
              <a:t>) = </a:t>
            </a:r>
            <a:r>
              <a:rPr lang="da-DK" b="1" smtClean="0"/>
              <a:t>Fibonacci</a:t>
            </a:r>
            <a:r>
              <a:rPr lang="da-DK" smtClean="0"/>
              <a:t>(n – 1) + </a:t>
            </a:r>
            <a:r>
              <a:rPr lang="da-DK" b="1"/>
              <a:t>Fibonacci</a:t>
            </a:r>
            <a:r>
              <a:rPr lang="da-DK"/>
              <a:t>(n – </a:t>
            </a:r>
            <a:r>
              <a:rPr lang="da-DK" smtClean="0"/>
              <a:t>2)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3431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0742195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3200" b="1" smtClean="0">
                <a:latin typeface="Consolas" panose="020B0609020204030204" pitchFamily="49" charset="0"/>
              </a:rPr>
              <a:t>Fibonacci(</a:t>
            </a: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sz="3200" b="1" smtClean="0">
                <a:latin typeface="Consolas" panose="020B0609020204030204" pitchFamily="49" charset="0"/>
              </a:rPr>
              <a:t> n)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</a:t>
            </a: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3200" b="1" smtClean="0">
                <a:latin typeface="Consolas" panose="020B0609020204030204" pitchFamily="49" charset="0"/>
              </a:rPr>
              <a:t> (n &lt; 3) ?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    1 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    Fibonacci(n – 1) + Fibonacci(n - 2);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2" descr="https://www.iconexperience.com/_img/v_collection_png/512x512/shadow/bom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4036" y="3405623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85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752" y="1600551"/>
            <a:ext cx="9108657" cy="336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1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Recursion usefulness</a:t>
            </a:r>
            <a:endParaRPr lang="da-DK" b="1"/>
          </a:p>
        </p:txBody>
      </p:sp>
      <p:cxnSp>
        <p:nvCxnSpPr>
          <p:cNvPr id="7" name="Lige pilforbindelse 6"/>
          <p:cNvCxnSpPr/>
          <p:nvPr/>
        </p:nvCxnSpPr>
        <p:spPr>
          <a:xfrm>
            <a:off x="6096000" y="1998133"/>
            <a:ext cx="0" cy="430784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Lige pilforbindelse 11"/>
          <p:cNvCxnSpPr/>
          <p:nvPr/>
        </p:nvCxnSpPr>
        <p:spPr>
          <a:xfrm>
            <a:off x="2485813" y="4152053"/>
            <a:ext cx="7220374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kstfelt 14"/>
          <p:cNvSpPr txBox="1"/>
          <p:nvPr/>
        </p:nvSpPr>
        <p:spPr>
          <a:xfrm>
            <a:off x="6268720" y="1995488"/>
            <a:ext cx="151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mtClean="0"/>
              <a:t>More efficient</a:t>
            </a:r>
            <a:endParaRPr lang="da-DK"/>
          </a:p>
        </p:txBody>
      </p:sp>
      <p:sp>
        <p:nvSpPr>
          <p:cNvPr id="16" name="Tekstfelt 15"/>
          <p:cNvSpPr txBox="1"/>
          <p:nvPr/>
        </p:nvSpPr>
        <p:spPr>
          <a:xfrm>
            <a:off x="6268720" y="5936641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mtClean="0"/>
              <a:t>Less efficient</a:t>
            </a:r>
            <a:endParaRPr lang="da-DK"/>
          </a:p>
        </p:txBody>
      </p:sp>
      <p:sp>
        <p:nvSpPr>
          <p:cNvPr id="17" name="Tekstfelt 16"/>
          <p:cNvSpPr txBox="1"/>
          <p:nvPr/>
        </p:nvSpPr>
        <p:spPr>
          <a:xfrm>
            <a:off x="8947710" y="3659942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mtClean="0"/>
              <a:t>Easier to code</a:t>
            </a:r>
            <a:endParaRPr lang="da-DK"/>
          </a:p>
        </p:txBody>
      </p:sp>
      <p:sp>
        <p:nvSpPr>
          <p:cNvPr id="18" name="Tekstfelt 17"/>
          <p:cNvSpPr txBox="1"/>
          <p:nvPr/>
        </p:nvSpPr>
        <p:spPr>
          <a:xfrm>
            <a:off x="1736249" y="3659942"/>
            <a:ext cx="1591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mtClean="0"/>
              <a:t>Harder to code</a:t>
            </a:r>
            <a:endParaRPr lang="da-DK"/>
          </a:p>
        </p:txBody>
      </p:sp>
      <p:sp>
        <p:nvSpPr>
          <p:cNvPr id="19" name="Afrundet rektangel 18"/>
          <p:cNvSpPr/>
          <p:nvPr/>
        </p:nvSpPr>
        <p:spPr>
          <a:xfrm>
            <a:off x="6221307" y="3844608"/>
            <a:ext cx="1148218" cy="60282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400" smtClean="0">
                <a:solidFill>
                  <a:schemeClr val="tx1"/>
                </a:solidFill>
              </a:rPr>
              <a:t>Faculty</a:t>
            </a:r>
            <a:endParaRPr lang="da-DK" sz="2400">
              <a:solidFill>
                <a:schemeClr val="tx1"/>
              </a:solidFill>
            </a:endParaRPr>
          </a:p>
        </p:txBody>
      </p:sp>
      <p:sp>
        <p:nvSpPr>
          <p:cNvPr id="20" name="Afrundet rektangel 19"/>
          <p:cNvSpPr/>
          <p:nvPr/>
        </p:nvSpPr>
        <p:spPr>
          <a:xfrm>
            <a:off x="8158617" y="3844608"/>
            <a:ext cx="789093" cy="602826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400" smtClean="0">
                <a:solidFill>
                  <a:schemeClr val="bg1">
                    <a:lumMod val="95000"/>
                  </a:schemeClr>
                </a:solidFill>
              </a:rPr>
              <a:t>ToH</a:t>
            </a:r>
            <a:endParaRPr lang="da-DK" sz="24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Afrundet rektangel 20"/>
          <p:cNvSpPr/>
          <p:nvPr/>
        </p:nvSpPr>
        <p:spPr>
          <a:xfrm>
            <a:off x="7144309" y="5415095"/>
            <a:ext cx="1408854" cy="60282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400" smtClean="0">
                <a:solidFill>
                  <a:schemeClr val="bg1">
                    <a:lumMod val="95000"/>
                  </a:schemeClr>
                </a:solidFill>
              </a:rPr>
              <a:t>Fibonacci</a:t>
            </a:r>
            <a:endParaRPr lang="da-DK" sz="240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81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le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3983" y="238964"/>
            <a:ext cx="3582241" cy="623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74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Recursion summary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6669505" cy="4351338"/>
          </a:xfrm>
        </p:spPr>
        <p:txBody>
          <a:bodyPr/>
          <a:lstStyle/>
          <a:p>
            <a:r>
              <a:rPr lang="da-DK" smtClean="0"/>
              <a:t>Not a silver bullet!</a:t>
            </a:r>
          </a:p>
          <a:p>
            <a:r>
              <a:rPr lang="da-DK" smtClean="0"/>
              <a:t>Useful if problem has a natural recursive formulation, and/or non-recursive formulation is much more complex</a:t>
            </a:r>
          </a:p>
          <a:p>
            <a:r>
              <a:rPr lang="da-DK" smtClean="0"/>
              <a:t>Beware of efficiency</a:t>
            </a:r>
          </a:p>
          <a:p>
            <a:endParaRPr lang="da-DK"/>
          </a:p>
        </p:txBody>
      </p:sp>
      <p:pic>
        <p:nvPicPr>
          <p:cNvPr id="4" name="Picture 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6968" y="0"/>
            <a:ext cx="440745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479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7525871" cy="292583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US" sz="3200" b="1">
                <a:solidFill>
                  <a:srgbClr val="0070C0"/>
                </a:solidFill>
                <a:latin typeface="Consolas" panose="020B0609020204030204" pitchFamily="49" charset="0"/>
              </a:rPr>
              <a:t>void </a:t>
            </a:r>
            <a:r>
              <a:rPr lang="en-US" sz="3200" b="1">
                <a:latin typeface="Consolas" panose="020B0609020204030204" pitchFamily="49" charset="0"/>
              </a:rPr>
              <a:t>PrintHello()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{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    </a:t>
            </a:r>
            <a:r>
              <a:rPr lang="en-US" sz="3200" b="1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Console</a:t>
            </a:r>
            <a:r>
              <a:rPr lang="en-US" sz="3200" b="1" smtClean="0">
                <a:latin typeface="Consolas" panose="020B0609020204030204" pitchFamily="49" charset="0"/>
              </a:rPr>
              <a:t>.WriteLine</a:t>
            </a:r>
            <a:r>
              <a:rPr lang="en-US" sz="3200" b="1">
                <a:latin typeface="Consolas" panose="020B0609020204030204" pitchFamily="49" charset="0"/>
              </a:rPr>
              <a:t>(</a:t>
            </a:r>
            <a:r>
              <a:rPr lang="en-US" sz="3200" b="1">
                <a:solidFill>
                  <a:srgbClr val="C00000"/>
                </a:solidFill>
                <a:latin typeface="Consolas" panose="020B0609020204030204" pitchFamily="49" charset="0"/>
              </a:rPr>
              <a:t>"Hello"</a:t>
            </a:r>
            <a:r>
              <a:rPr lang="en-US" sz="3200" b="1">
                <a:latin typeface="Consolas" panose="020B0609020204030204" pitchFamily="49" charset="0"/>
              </a:rPr>
              <a:t>);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    PrintHello</a:t>
            </a:r>
            <a:r>
              <a:rPr lang="en-US" sz="3200" b="1">
                <a:latin typeface="Consolas" panose="020B0609020204030204" pitchFamily="49" charset="0"/>
              </a:rPr>
              <a:t>();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2" descr="https://www.iconexperience.com/_img/v_collection_png/512x512/shadow/bom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299" y="740629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769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0793506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US" sz="3200" b="1">
                <a:solidFill>
                  <a:srgbClr val="0070C0"/>
                </a:solidFill>
                <a:latin typeface="Consolas" panose="020B0609020204030204" pitchFamily="49" charset="0"/>
              </a:rPr>
              <a:t>void </a:t>
            </a:r>
            <a:r>
              <a:rPr lang="en-US" sz="3200" b="1" smtClean="0">
                <a:latin typeface="Consolas" panose="020B0609020204030204" pitchFamily="49" charset="0"/>
              </a:rPr>
              <a:t>PrintHello(</a:t>
            </a:r>
            <a:r>
              <a:rPr lang="en-US" sz="3200" b="1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sz="3200" b="1" smtClean="0">
                <a:latin typeface="Consolas" panose="020B0609020204030204" pitchFamily="49" charset="0"/>
              </a:rPr>
              <a:t> callsLeft)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</a:t>
            </a:r>
            <a:r>
              <a:rPr lang="en-US" sz="3200" b="1">
                <a:solidFill>
                  <a:srgbClr val="0070C0"/>
                </a:solidFill>
                <a:latin typeface="Consolas" panose="020B0609020204030204" pitchFamily="49" charset="0"/>
              </a:rPr>
              <a:t>if</a:t>
            </a:r>
            <a:r>
              <a:rPr lang="en-US" sz="3200" b="1" smtClean="0">
                <a:latin typeface="Consolas" panose="020B0609020204030204" pitchFamily="49" charset="0"/>
              </a:rPr>
              <a:t> (callsLeft &gt;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da-DK" sz="3200" b="1" smtClean="0">
                <a:latin typeface="Consolas" panose="020B0609020204030204" pitchFamily="49" charset="0"/>
              </a:rPr>
              <a:t>    {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        </a:t>
            </a:r>
            <a:r>
              <a:rPr lang="en-US" sz="3200" b="1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Console</a:t>
            </a:r>
            <a:r>
              <a:rPr lang="en-US" sz="3200" b="1" smtClean="0">
                <a:latin typeface="Consolas" panose="020B0609020204030204" pitchFamily="49" charset="0"/>
              </a:rPr>
              <a:t>.WriteLine</a:t>
            </a:r>
            <a:r>
              <a:rPr lang="en-US" sz="3200" b="1">
                <a:latin typeface="Consolas" panose="020B0609020204030204" pitchFamily="49" charset="0"/>
              </a:rPr>
              <a:t>(</a:t>
            </a:r>
            <a:r>
              <a:rPr lang="en-US" sz="3200" b="1">
                <a:solidFill>
                  <a:srgbClr val="C00000"/>
                </a:solidFill>
                <a:latin typeface="Consolas" panose="020B0609020204030204" pitchFamily="49" charset="0"/>
              </a:rPr>
              <a:t>"Hello"</a:t>
            </a:r>
            <a:r>
              <a:rPr lang="en-US" sz="3200" b="1">
                <a:latin typeface="Consolas" panose="020B0609020204030204" pitchFamily="49" charset="0"/>
              </a:rPr>
              <a:t>);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        PrintHello(callsLeft - 1);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8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Parts of a Recursive definition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8366312" cy="4351338"/>
          </a:xfrm>
        </p:spPr>
        <p:txBody>
          <a:bodyPr/>
          <a:lstStyle/>
          <a:p>
            <a:pPr lvl="0"/>
            <a:r>
              <a:rPr lang="en-US" b="1"/>
              <a:t>A trivial case</a:t>
            </a:r>
            <a:r>
              <a:rPr lang="en-US"/>
              <a:t>: a case for which we have a simple solution, that does not require any calculation.</a:t>
            </a:r>
            <a:endParaRPr lang="da-DK"/>
          </a:p>
          <a:p>
            <a:pPr lvl="0"/>
            <a:r>
              <a:rPr lang="en-US" b="1"/>
              <a:t>A division strategy</a:t>
            </a:r>
            <a:r>
              <a:rPr lang="en-US"/>
              <a:t>: a way of splitting the problem into smaller parts, which can themselves be solved trivially or by recursion</a:t>
            </a:r>
            <a:endParaRPr lang="da-DK"/>
          </a:p>
          <a:p>
            <a:pPr lvl="0"/>
            <a:r>
              <a:rPr lang="en-US" b="1"/>
              <a:t>A combination strategy</a:t>
            </a:r>
            <a:r>
              <a:rPr lang="en-US"/>
              <a:t>: a way of combining the solutions for the simpler pro­blems into a solution for the original </a:t>
            </a:r>
            <a:r>
              <a:rPr lang="en-US" smtClean="0"/>
              <a:t>problem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7724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Factorial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8366312" cy="4351338"/>
          </a:xfrm>
        </p:spPr>
        <p:txBody>
          <a:bodyPr/>
          <a:lstStyle/>
          <a:p>
            <a:r>
              <a:rPr lang="da-DK" b="1" smtClean="0"/>
              <a:t>Factorial</a:t>
            </a:r>
            <a:r>
              <a:rPr lang="da-DK" smtClean="0"/>
              <a:t>(</a:t>
            </a:r>
            <a:r>
              <a:rPr lang="da-DK" b="1" smtClean="0"/>
              <a:t>n</a:t>
            </a:r>
            <a:r>
              <a:rPr lang="da-DK" smtClean="0"/>
              <a:t>) = n x (n – 1) x (n – 2) x … x 2 x 1</a:t>
            </a:r>
          </a:p>
          <a:p>
            <a:r>
              <a:rPr lang="da-DK" b="1" smtClean="0"/>
              <a:t>Factorial</a:t>
            </a:r>
            <a:r>
              <a:rPr lang="da-DK" smtClean="0"/>
              <a:t>(5) = 5 x 4 x 3 x 2 x 1 = 120</a:t>
            </a:r>
          </a:p>
          <a:p>
            <a:r>
              <a:rPr lang="da-DK" b="1" smtClean="0"/>
              <a:t>Factorial</a:t>
            </a:r>
            <a:r>
              <a:rPr lang="da-DK" smtClean="0"/>
              <a:t>(1) = 1</a:t>
            </a:r>
          </a:p>
          <a:p>
            <a:r>
              <a:rPr lang="da-DK" b="1" smtClean="0"/>
              <a:t>Factorial</a:t>
            </a:r>
            <a:r>
              <a:rPr lang="da-DK" smtClean="0"/>
              <a:t>(</a:t>
            </a:r>
            <a:r>
              <a:rPr lang="da-DK" b="1" smtClean="0"/>
              <a:t>n</a:t>
            </a:r>
            <a:r>
              <a:rPr lang="da-DK" smtClean="0"/>
              <a:t>) = n x </a:t>
            </a:r>
            <a:r>
              <a:rPr lang="da-DK" b="1" smtClean="0"/>
              <a:t>Factorial</a:t>
            </a:r>
            <a:r>
              <a:rPr lang="da-DK" smtClean="0"/>
              <a:t>(n – 1)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0697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Parts of a Recursive definition (Factorial)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9112624" cy="4351338"/>
          </a:xfrm>
        </p:spPr>
        <p:txBody>
          <a:bodyPr/>
          <a:lstStyle/>
          <a:p>
            <a:pPr lvl="0"/>
            <a:r>
              <a:rPr lang="en-US" b="1"/>
              <a:t>A trivial case</a:t>
            </a:r>
            <a:r>
              <a:rPr lang="en-US"/>
              <a:t>: </a:t>
            </a:r>
            <a:r>
              <a:rPr lang="en-US" b="1"/>
              <a:t>Factorial</a:t>
            </a:r>
            <a:r>
              <a:rPr lang="en-US"/>
              <a:t>(1) = 1.</a:t>
            </a:r>
            <a:endParaRPr lang="da-DK"/>
          </a:p>
          <a:p>
            <a:pPr lvl="0"/>
            <a:r>
              <a:rPr lang="en-US" b="1"/>
              <a:t>A division strategy</a:t>
            </a:r>
            <a:r>
              <a:rPr lang="en-US"/>
              <a:t>: Split </a:t>
            </a:r>
            <a:r>
              <a:rPr lang="en-US" b="1"/>
              <a:t>Factorial</a:t>
            </a:r>
            <a:r>
              <a:rPr lang="en-US"/>
              <a:t>(</a:t>
            </a:r>
            <a:r>
              <a:rPr lang="en-US" b="1"/>
              <a:t>n</a:t>
            </a:r>
            <a:r>
              <a:rPr lang="en-US"/>
              <a:t>) into </a:t>
            </a:r>
            <a:r>
              <a:rPr lang="en-US" b="1"/>
              <a:t>n</a:t>
            </a:r>
            <a:r>
              <a:rPr lang="en-US"/>
              <a:t> (trivial) and </a:t>
            </a:r>
            <a:r>
              <a:rPr lang="en-US" b="1"/>
              <a:t>Factorial</a:t>
            </a:r>
            <a:r>
              <a:rPr lang="en-US"/>
              <a:t>(</a:t>
            </a:r>
            <a:r>
              <a:rPr lang="en-US" b="1"/>
              <a:t>n</a:t>
            </a:r>
            <a:r>
              <a:rPr lang="en-US"/>
              <a:t> - 1), which can be solved by recursion</a:t>
            </a:r>
            <a:endParaRPr lang="da-DK"/>
          </a:p>
          <a:p>
            <a:pPr lvl="0"/>
            <a:r>
              <a:rPr lang="en-US" b="1"/>
              <a:t>A combination strategy</a:t>
            </a:r>
            <a:r>
              <a:rPr lang="en-US"/>
              <a:t>: Multiply </a:t>
            </a:r>
            <a:r>
              <a:rPr lang="en-US" b="1"/>
              <a:t>n</a:t>
            </a:r>
            <a:r>
              <a:rPr lang="en-US"/>
              <a:t> and </a:t>
            </a:r>
            <a:r>
              <a:rPr lang="en-US" b="1"/>
              <a:t>Factorial</a:t>
            </a:r>
            <a:r>
              <a:rPr lang="en-US"/>
              <a:t>(</a:t>
            </a:r>
            <a:r>
              <a:rPr lang="en-US" b="1"/>
              <a:t>n</a:t>
            </a:r>
            <a:r>
              <a:rPr lang="en-US"/>
              <a:t> - 1).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4936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3200" b="1" smtClean="0">
                <a:latin typeface="Consolas" panose="020B0609020204030204" pitchFamily="49" charset="0"/>
              </a:rPr>
              <a:t>Factorial(</a:t>
            </a: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sz="3200" b="1" smtClean="0">
                <a:latin typeface="Consolas" panose="020B0609020204030204" pitchFamily="49" charset="0"/>
              </a:rPr>
              <a:t> n)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</a:t>
            </a: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3200" b="1" smtClean="0">
                <a:latin typeface="Consolas" panose="020B0609020204030204" pitchFamily="49" charset="0"/>
              </a:rPr>
              <a:t> (n &lt;= 1) ?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    1 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    (n * Factorial(n – 1));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15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852</Words>
  <Application>Microsoft Office PowerPoint</Application>
  <PresentationFormat>Widescreen</PresentationFormat>
  <Paragraphs>126</Paragraphs>
  <Slides>30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Consolas</vt:lpstr>
      <vt:lpstr>Office-tema</vt:lpstr>
      <vt:lpstr>Recursion</vt:lpstr>
      <vt:lpstr>PowerPoint-præsentation</vt:lpstr>
      <vt:lpstr>PowerPoint-præsentation</vt:lpstr>
      <vt:lpstr>PowerPoint-præsentation</vt:lpstr>
      <vt:lpstr>PowerPoint-præsentation</vt:lpstr>
      <vt:lpstr>Parts of a Recursive definition</vt:lpstr>
      <vt:lpstr>Factorial</vt:lpstr>
      <vt:lpstr>Parts of a Recursive definition (Factorial)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Parts of a Recursive definition (Towers of Hanoi)</vt:lpstr>
      <vt:lpstr>PowerPoint-præsentation</vt:lpstr>
      <vt:lpstr>Fibonacci</vt:lpstr>
      <vt:lpstr>PowerPoint-præsentation</vt:lpstr>
      <vt:lpstr>PowerPoint-præsentation</vt:lpstr>
      <vt:lpstr>Recursion usefulness</vt:lpstr>
      <vt:lpstr>Recursion summary</vt:lpstr>
    </vt:vector>
  </TitlesOfParts>
  <Company>Køge Handelsskole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Per Laursen</dc:creator>
  <cp:lastModifiedBy>Per Laursen</cp:lastModifiedBy>
  <cp:revision>80</cp:revision>
  <dcterms:created xsi:type="dcterms:W3CDTF">2017-09-05T14:00:27Z</dcterms:created>
  <dcterms:modified xsi:type="dcterms:W3CDTF">2018-09-19T14:22:36Z</dcterms:modified>
</cp:coreProperties>
</file>

<file path=docProps/thumbnail.jpeg>
</file>